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d01fdc749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d01fdc749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9501172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79501172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d01fdc749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d01fdc749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Phases of the Moon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Spring 2017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/>
        </p:nvSpPr>
        <p:spPr>
          <a:xfrm>
            <a:off x="215200" y="42250"/>
            <a:ext cx="5043300" cy="105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</a:rPr>
              <a:t>Lab Schedule: Part 2</a:t>
            </a:r>
            <a:endParaRPr sz="2800">
              <a:solidFill>
                <a:srgbClr val="FFFFFF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115650" y="1177650"/>
            <a:ext cx="8912700" cy="37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00"/>
                </a:solidFill>
              </a:rPr>
              <a:t>10/2/17 - Phases of the Moon</a:t>
            </a:r>
            <a:endParaRPr sz="22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EFEFEF"/>
                </a:solidFill>
              </a:rPr>
              <a:t>10/9/17 - Introduction to the Geology of Terrestrial Planets</a:t>
            </a:r>
            <a:endParaRPr sz="2200">
              <a:solidFill>
                <a:srgbClr val="EFEFEF"/>
              </a:solidFill>
            </a:endParaRPr>
          </a:p>
          <a:p>
            <a:pPr indent="0" lvl="0" marL="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EFEFEF"/>
                </a:solidFill>
              </a:rPr>
              <a:t>10/16/17 - MIDTERM II</a:t>
            </a:r>
            <a:endParaRPr sz="2200">
              <a:solidFill>
                <a:srgbClr val="EFEFEF"/>
              </a:solidFill>
            </a:endParaRPr>
          </a:p>
          <a:p>
            <a:pPr indent="0" lvl="0" marL="0" rtl="0" algn="l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EFEFEF"/>
                </a:solidFill>
              </a:rPr>
              <a:t>10/23/17 - Density</a:t>
            </a:r>
            <a:endParaRPr sz="2200">
              <a:solidFill>
                <a:srgbClr val="EFEFE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moon_phases_diagram.jpg"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2625" y="214313"/>
            <a:ext cx="5238750" cy="471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65550" y="987500"/>
            <a:ext cx="9012900" cy="352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AutoNum type="arabicPeriod"/>
            </a:pPr>
            <a:r>
              <a:rPr lang="en" sz="2400">
                <a:solidFill>
                  <a:srgbClr val="FFFFFF"/>
                </a:solidFill>
              </a:rPr>
              <a:t>What causes the phases of the moon? (3 points)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AutoNum type="arabicPeriod"/>
            </a:pPr>
            <a:r>
              <a:rPr lang="en" sz="2400">
                <a:solidFill>
                  <a:srgbClr val="FFFFFF"/>
                </a:solidFill>
              </a:rPr>
              <a:t>Write out all 8 phases of the moon IN ORDER starting with a new moon (4 points)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AutoNum type="arabicPeriod"/>
            </a:pPr>
            <a:r>
              <a:rPr lang="en" sz="2400">
                <a:solidFill>
                  <a:srgbClr val="FFFFFF"/>
                </a:solidFill>
              </a:rPr>
              <a:t>Draw the positions of Earth, Sun and moon during a:</a:t>
            </a:r>
            <a:endParaRPr sz="2400">
              <a:solidFill>
                <a:srgbClr val="FFFFFF"/>
              </a:solidFill>
            </a:endParaRPr>
          </a:p>
          <a:p>
            <a:pPr indent="-381000" lvl="2" marL="13716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AutoNum type="romanLcPeriod"/>
            </a:pPr>
            <a:r>
              <a:rPr lang="en" sz="2400">
                <a:solidFill>
                  <a:srgbClr val="FFFFFF"/>
                </a:solidFill>
              </a:rPr>
              <a:t>Waxing Gibbous (5 points)</a:t>
            </a:r>
            <a:endParaRPr sz="2400">
              <a:solidFill>
                <a:srgbClr val="FFFFFF"/>
              </a:solidFill>
            </a:endParaRPr>
          </a:p>
          <a:p>
            <a:pPr indent="-381000" lvl="2" marL="137160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AutoNum type="romanLcPeriod"/>
            </a:pPr>
            <a:r>
              <a:rPr lang="en" sz="2400">
                <a:solidFill>
                  <a:srgbClr val="FFFFFF"/>
                </a:solidFill>
              </a:rPr>
              <a:t>Waning Crescent (5 points)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74" name="Google Shape;74;p16"/>
          <p:cNvSpPr txBox="1"/>
          <p:nvPr/>
        </p:nvSpPr>
        <p:spPr>
          <a:xfrm>
            <a:off x="147850" y="36800"/>
            <a:ext cx="7338900" cy="95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</a:rPr>
              <a:t>Section 3.9</a:t>
            </a:r>
            <a:endParaRPr sz="3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